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00"/>
    <a:srgbClr val="404040"/>
    <a:srgbClr val="F67534"/>
    <a:srgbClr val="EAAC35"/>
    <a:srgbClr val="BC1C1C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2" y="4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gif>
</file>

<file path=ppt/media/image12.gif>
</file>

<file path=ppt/media/image13.jpg>
</file>

<file path=ppt/media/image14.jpg>
</file>

<file path=ppt/media/image15.png>
</file>

<file path=ppt/media/image16.png>
</file>

<file path=ppt/media/image17.png>
</file>

<file path=ppt/media/image18.jpeg>
</file>

<file path=ppt/media/image19.jpeg>
</file>

<file path=ppt/media/image2.jpg>
</file>

<file path=ppt/media/image20.png>
</file>

<file path=ppt/media/image3.jpg>
</file>

<file path=ppt/media/image4.jpg>
</file>

<file path=ppt/media/image5.gif>
</file>

<file path=ppt/media/image6.jpg>
</file>

<file path=ppt/media/image7.jpg>
</file>

<file path=ppt/media/image8.g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Graphics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Strategies for Success in a Hybrid Learning Environment</a:t>
            </a:r>
          </a:p>
        </p:txBody>
      </p:sp>
    </p:spTree>
    <p:extLst>
      <p:ext uri="{BB962C8B-B14F-4D97-AF65-F5344CB8AC3E}">
        <p14:creationId xmlns:p14="http://schemas.microsoft.com/office/powerpoint/2010/main" val="1454659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Knights of the Round Table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55495" y="6657945"/>
            <a:ext cx="313900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33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http://killapenguin.com/227/gallery/medium/kingarthur/king-arthur-0191.jpg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33995" y="2438399"/>
            <a:ext cx="2612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Jordan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Bracken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06152" y="2424906"/>
            <a:ext cx="317897" cy="550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45647" y="3002134"/>
            <a:ext cx="2612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Michael Jones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17804" y="2988641"/>
            <a:ext cx="317897" cy="5502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055341" y="3519318"/>
            <a:ext cx="2612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Garret Davis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27498" y="3505825"/>
            <a:ext cx="317897" cy="5502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045647" y="4071401"/>
            <a:ext cx="2612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Nicholas Lee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17804" y="4057908"/>
            <a:ext cx="317897" cy="55020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045647" y="4598342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Joshua Stankiewicz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17804" y="4584849"/>
            <a:ext cx="317897" cy="55020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45647" y="5138776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Junshu Chen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17804" y="5125283"/>
            <a:ext cx="317897" cy="55020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064542" y="5684315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Joshua Fetsch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36699" y="5670822"/>
            <a:ext cx="317897" cy="55020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436341" y="2429399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Shawn Richmond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4" t="20070" r="24915" b="4930"/>
          <a:stretch/>
        </p:blipFill>
        <p:spPr>
          <a:xfrm>
            <a:off x="5004027" y="2429399"/>
            <a:ext cx="317897" cy="55020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427751" y="3005179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Jonathan Long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999908" y="2991686"/>
            <a:ext cx="317897" cy="55020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427751" y="3607117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Tom Devaney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999908" y="3593624"/>
            <a:ext cx="317897" cy="550206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427751" y="4183499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Holden Olivier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999908" y="4170006"/>
            <a:ext cx="317897" cy="55020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427751" y="4669225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/>
                <a:ea typeface="+mn-ea"/>
                <a:cs typeface="+mn-cs"/>
              </a:rPr>
              <a:t>Cody Ngo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999908" y="4655732"/>
            <a:ext cx="317897" cy="550206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428680" y="5206105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ln w="3175" cmpd="sng">
                  <a:noFill/>
                </a:ln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/>
              </a:rPr>
              <a:t>Nhu Yen Nguyen</a:t>
            </a:r>
            <a:endParaRPr kumimoji="0" lang="en-US" sz="2800" b="0" i="0" u="none" strike="noStrike" kern="1200" cap="none" spc="0" normalizeH="0" baseline="0" noProof="0" dirty="0">
              <a:ln w="3175" cmpd="sng">
                <a:noFill/>
              </a:ln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imes New Roman"/>
              <a:ea typeface="+mn-ea"/>
              <a:cs typeface="+mn-cs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5000837" y="5192612"/>
            <a:ext cx="317897" cy="55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46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4" y="685800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00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Knights who say Ni!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359173" y="6657945"/>
            <a:ext cx="283282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33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http://www.intriguing.com/mp/_pictures/grail/large/HolyGrail141.jpg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3142" y="2438399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Matthew Zanini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06152" y="2424906"/>
            <a:ext cx="317897" cy="550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39104" y="3011046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Jonathan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Gyurkovics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06152" y="2988605"/>
            <a:ext cx="317897" cy="5502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99601" y="3550699"/>
            <a:ext cx="3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Stephen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Kerney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89" t="20070" r="10081" b="4930"/>
          <a:stretch/>
        </p:blipFill>
        <p:spPr>
          <a:xfrm>
            <a:off x="1608481" y="3534224"/>
            <a:ext cx="285399" cy="55020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923310" y="4119036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Shiyang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Ao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602033" y="4104832"/>
            <a:ext cx="317897" cy="55020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19930" y="4741915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Xiuchen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Que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1598653" y="4727711"/>
            <a:ext cx="317897" cy="55020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987286" y="2435979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00FF00"/>
                </a:solidFill>
                <a:latin typeface="Arial"/>
              </a:rPr>
              <a:t>Frank </a:t>
            </a:r>
            <a:r>
              <a:rPr lang="en-US" sz="2800" dirty="0" err="1">
                <a:solidFill>
                  <a:srgbClr val="00FF00"/>
                </a:solidFill>
                <a:latin typeface="Arial"/>
              </a:rPr>
              <a:t>Bocchino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5666009" y="2421775"/>
            <a:ext cx="317897" cy="55020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A166233-4458-4903-98BD-4E64B99DDFDA}"/>
              </a:ext>
            </a:extLst>
          </p:cNvPr>
          <p:cNvSpPr txBox="1"/>
          <p:nvPr/>
        </p:nvSpPr>
        <p:spPr>
          <a:xfrm>
            <a:off x="5987286" y="2986185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00FF00"/>
                </a:solidFill>
                <a:latin typeface="Arial"/>
              </a:rPr>
              <a:t>Hunter Allen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0E0DB89-E7D1-4CEB-A4BB-EB42E8A3B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5666009" y="2971981"/>
            <a:ext cx="317897" cy="55020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F79CD83-8143-41FA-A962-2A86BEB8C8E7}"/>
              </a:ext>
            </a:extLst>
          </p:cNvPr>
          <p:cNvSpPr txBox="1"/>
          <p:nvPr/>
        </p:nvSpPr>
        <p:spPr>
          <a:xfrm>
            <a:off x="5987286" y="3539596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00FF00"/>
                </a:solidFill>
                <a:latin typeface="Arial"/>
              </a:rPr>
              <a:t>Un Sung </a:t>
            </a:r>
            <a:r>
              <a:rPr lang="en-US" sz="2800" dirty="0" err="1">
                <a:solidFill>
                  <a:srgbClr val="00FF00"/>
                </a:solidFill>
                <a:latin typeface="Arial"/>
              </a:rPr>
              <a:t>Yoo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09FBBE5-F5D6-4B0E-A4D6-0EB6BF67FE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5666009" y="3525392"/>
            <a:ext cx="317897" cy="5502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7F57DF6-9C13-4DBD-8754-D701BF5C1201}"/>
              </a:ext>
            </a:extLst>
          </p:cNvPr>
          <p:cNvSpPr txBox="1"/>
          <p:nvPr/>
        </p:nvSpPr>
        <p:spPr>
          <a:xfrm>
            <a:off x="5987286" y="4116085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FF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Mars</a:t>
            </a:r>
            <a:r>
              <a:rPr lang="en-US" sz="2800" dirty="0">
                <a:solidFill>
                  <a:srgbClr val="00FF00"/>
                </a:solidFill>
                <a:latin typeface="Arial"/>
              </a:rPr>
              <a:t>hall Yeung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FF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1DA0BA8-5FC4-4487-8FAF-081E7F6686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5666009" y="4101881"/>
            <a:ext cx="317897" cy="55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45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0" t="-10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3" y="676563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King Arthur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124861" y="6657945"/>
            <a:ext cx="406713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33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http://images4.fanpop.com/image/photos/17000000/Excalibur-king-arthur-17029845-1024-768.jpg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86644" y="676564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 w="3175" cmpd="sng"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33152" y="2442655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Dallas Lillie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789450" y="2429162"/>
            <a:ext cx="317897" cy="55020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41888" y="3084393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F0000"/>
                </a:solidFill>
                <a:latin typeface="Arial"/>
              </a:rPr>
              <a:t>Wyatt Hammond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82" t="20070" r="41677" b="4930"/>
          <a:stretch/>
        </p:blipFill>
        <p:spPr>
          <a:xfrm>
            <a:off x="4778727" y="3094201"/>
            <a:ext cx="317897" cy="55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3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tile tx="0" ty="425450" sx="100000" sy="100000" flip="x" algn="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4" y="676564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Merlin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050145" y="4100945"/>
            <a:ext cx="4091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Mitchell Martin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87753" y="6657945"/>
            <a:ext cx="380424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14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http://media-cache-ak0.pinimg.com/736x/ea/47/83/ea4783c4c2ff6fd196eba02286f4f2ac.jpg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3840" r="74005" b="3840"/>
          <a:stretch/>
        </p:blipFill>
        <p:spPr>
          <a:xfrm>
            <a:off x="4682836" y="4118450"/>
            <a:ext cx="286328" cy="51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226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/>
          <a:srcRect/>
          <a:stretch>
            <a:fillRect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643" y="20782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Brave Sir Robin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86644" y="676564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 w="3175" cmpd="sng">
                <a:noFill/>
              </a:ln>
              <a:solidFill>
                <a:srgbClr val="7030A0"/>
              </a:solidFill>
              <a:effectLst/>
              <a:uLnTx/>
              <a:uFillTx/>
              <a:latin typeface="Times New Roman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05660" y="6657945"/>
            <a:ext cx="278634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33000"/>
                  </a:prst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http://farm7.staticflickr.com/6164/6189078875_c84008e97d_z.jpg</a:t>
            </a:r>
          </a:p>
        </p:txBody>
      </p:sp>
    </p:spTree>
    <p:extLst>
      <p:ext uri="{BB962C8B-B14F-4D97-AF65-F5344CB8AC3E}">
        <p14:creationId xmlns:p14="http://schemas.microsoft.com/office/powerpoint/2010/main" val="2288449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Archetypes… Which Best Describes You?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55" y="2519164"/>
            <a:ext cx="2700223" cy="32720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5472" r="14281"/>
          <a:stretch/>
        </p:blipFill>
        <p:spPr>
          <a:xfrm>
            <a:off x="1401183" y="2644042"/>
            <a:ext cx="3881676" cy="302228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Rectangle 5"/>
          <p:cNvSpPr/>
          <p:nvPr/>
        </p:nvSpPr>
        <p:spPr>
          <a:xfrm rot="21440738">
            <a:off x="2348879" y="5648553"/>
            <a:ext cx="184698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Inquisitor</a:t>
            </a:r>
          </a:p>
        </p:txBody>
      </p:sp>
      <p:sp>
        <p:nvSpPr>
          <p:cNvPr id="7" name="Rectangle 6"/>
          <p:cNvSpPr/>
          <p:nvPr/>
        </p:nvSpPr>
        <p:spPr>
          <a:xfrm rot="272098">
            <a:off x="8289665" y="5702474"/>
            <a:ext cx="246093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Implementer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70176" y="5791200"/>
            <a:ext cx="184698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Absorber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0399" y="2068123"/>
            <a:ext cx="3151672" cy="387281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  <a:reflection endPos="0" dist="50800" dir="5400000" sy="-100000" algn="bl" rotWithShape="0"/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90370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/>
              <a:t>Absorber: Strengths &amp; Weaknesses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8" y="4286249"/>
            <a:ext cx="4895056" cy="1880375"/>
          </a:xfrm>
        </p:spPr>
        <p:txBody>
          <a:bodyPr>
            <a:normAutofit/>
          </a:bodyPr>
          <a:lstStyle/>
          <a:p>
            <a:r>
              <a:rPr lang="en-US" dirty="0"/>
              <a:t>Programming may not come naturally</a:t>
            </a:r>
          </a:p>
          <a:p>
            <a:r>
              <a:rPr lang="en-US" dirty="0"/>
              <a:t>Often confused on where to start</a:t>
            </a:r>
          </a:p>
          <a:p>
            <a:r>
              <a:rPr lang="en-US" dirty="0"/>
              <a:t>Can struggle with algorithm details (Trees)</a:t>
            </a:r>
          </a:p>
          <a:p>
            <a:r>
              <a:rPr lang="en-US" dirty="0"/>
              <a:t>Debugging skills may need some work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484311" y="4286249"/>
            <a:ext cx="4895055" cy="1880375"/>
          </a:xfrm>
        </p:spPr>
        <p:txBody>
          <a:bodyPr>
            <a:normAutofit/>
          </a:bodyPr>
          <a:lstStyle/>
          <a:p>
            <a:r>
              <a:rPr lang="en-US" dirty="0"/>
              <a:t>Long attention span, solid work ethic</a:t>
            </a:r>
          </a:p>
          <a:p>
            <a:r>
              <a:rPr lang="en-US" dirty="0"/>
              <a:t>Not easily deterred “Dog with a bone”</a:t>
            </a:r>
          </a:p>
          <a:p>
            <a:r>
              <a:rPr lang="en-US" dirty="0"/>
              <a:t>Quickly grasps the flow of an assignment</a:t>
            </a:r>
          </a:p>
          <a:p>
            <a:r>
              <a:rPr lang="en-US" dirty="0"/>
              <a:t>Strong grasp on core theories (The Forest)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1749863"/>
            <a:ext cx="4762500" cy="25336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106" y="1749863"/>
            <a:ext cx="4275622" cy="25363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959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006764"/>
          </a:xfrm>
        </p:spPr>
        <p:txBody>
          <a:bodyPr anchor="ctr"/>
          <a:lstStyle/>
          <a:p>
            <a:r>
              <a:rPr lang="en-US" dirty="0"/>
              <a:t>Recommended Strategies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43060" r="1470"/>
          <a:stretch/>
        </p:blipFill>
        <p:spPr>
          <a:xfrm>
            <a:off x="7027758" y="1085756"/>
            <a:ext cx="4822497" cy="489017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1921164"/>
            <a:ext cx="5426158" cy="4276436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Complete the entire lesson exactly as provided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Increase playback speed to 1.25X to save 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Take regular breaks to increase absorption rate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Lecture time may feel redundant, use this time instead to get a head start on your lab assignment (once all your questions have been answered)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Programming bugs will be your Achilles heel, attend tutor/lab/office hours whenever possible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You may struggle with the hardware project, send your professor an email if you get really stuck. Be very detailed about where you are stuck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Your understanding of the fundamental theory will be stronger than other students, lend them your understanding during group activities.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85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/>
              <a:t>Inquisitor: Strengths &amp; Weaknesses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8" y="4286249"/>
            <a:ext cx="4895056" cy="2151496"/>
          </a:xfrm>
        </p:spPr>
        <p:txBody>
          <a:bodyPr>
            <a:normAutofit fontScale="92500"/>
          </a:bodyPr>
          <a:lstStyle/>
          <a:p>
            <a:r>
              <a:rPr lang="en-US" dirty="0"/>
              <a:t>Can get distracted/bored easily (daydreamer)</a:t>
            </a:r>
          </a:p>
          <a:p>
            <a:r>
              <a:rPr lang="en-US" dirty="0"/>
              <a:t>Needs a problem or puzzle to learn effectively</a:t>
            </a:r>
          </a:p>
          <a:p>
            <a:r>
              <a:rPr lang="en-US" dirty="0"/>
              <a:t>Gets so absorbed in one problem, can forget what they were trying to do in the first place</a:t>
            </a:r>
          </a:p>
          <a:p>
            <a:r>
              <a:rPr lang="en-US" dirty="0"/>
              <a:t>May have a fairly underwhelming work ethic unless a topic interests them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484311" y="4286249"/>
            <a:ext cx="4895055" cy="2151496"/>
          </a:xfrm>
        </p:spPr>
        <p:txBody>
          <a:bodyPr>
            <a:normAutofit/>
          </a:bodyPr>
          <a:lstStyle/>
          <a:p>
            <a:r>
              <a:rPr lang="en-US" dirty="0"/>
              <a:t>Highly skeptical, observant &amp; curious</a:t>
            </a:r>
          </a:p>
          <a:p>
            <a:r>
              <a:rPr lang="en-US" dirty="0"/>
              <a:t>Detail oriented, enjoys/prefers reading</a:t>
            </a:r>
          </a:p>
          <a:p>
            <a:r>
              <a:rPr lang="en-US" dirty="0"/>
              <a:t>Excellent debugging skills (once developed)</a:t>
            </a:r>
          </a:p>
          <a:p>
            <a:r>
              <a:rPr lang="en-US" dirty="0"/>
              <a:t>Late Bloomer, Natural problem solver</a:t>
            </a: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922" y="1749863"/>
            <a:ext cx="3301831" cy="25336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968" y="1749863"/>
            <a:ext cx="4574647" cy="2533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676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006764"/>
          </a:xfrm>
        </p:spPr>
        <p:txBody>
          <a:bodyPr anchor="ctr"/>
          <a:lstStyle/>
          <a:p>
            <a:r>
              <a:rPr lang="en-US" dirty="0"/>
              <a:t>Recommended Strategies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930" r="28717"/>
          <a:stretch/>
        </p:blipFill>
        <p:spPr>
          <a:xfrm>
            <a:off x="7001161" y="1518450"/>
            <a:ext cx="4949362" cy="419445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1921163"/>
            <a:ext cx="5426158" cy="4337024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Instead of watching the videos from start to end, focus on answering the questions using your reading/research skills (enable auto captions)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Jump to the last few minutes of the last video &amp; write down the valuable reading assignment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Use the book to get up to speed quickly on a topic while taking notes and writing down questions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Increase playback speed to 2X to find something specific in a video (then slow it down)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Lecture time is CRITICAL for you, come prepared with LOTS of questions! (failure to do so can be extremely harmful)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During group activities use your natural debugging skills to help your teammates figure out why their code that should work… doesn’t work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178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r>
              <a:rPr lang="en-US" dirty="0"/>
              <a:t>Implementer: Strengths &amp; Weaknesses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8" y="4286249"/>
            <a:ext cx="4895056" cy="1994478"/>
          </a:xfrm>
        </p:spPr>
        <p:txBody>
          <a:bodyPr>
            <a:normAutofit/>
          </a:bodyPr>
          <a:lstStyle/>
          <a:p>
            <a:r>
              <a:rPr lang="en-US" dirty="0"/>
              <a:t>Highly agitated when they get stumped by something (can handle frustration poorly)</a:t>
            </a:r>
          </a:p>
          <a:p>
            <a:r>
              <a:rPr lang="en-US" dirty="0"/>
              <a:t>Prone to “Hack” solutions together</a:t>
            </a:r>
          </a:p>
          <a:p>
            <a:r>
              <a:rPr lang="en-US" dirty="0"/>
              <a:t>Grasp of material is often wide but not deep</a:t>
            </a:r>
          </a:p>
          <a:p>
            <a:r>
              <a:rPr lang="en-US" dirty="0"/>
              <a:t>Little patience for reading or videos (code!)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484311" y="4286249"/>
            <a:ext cx="4895055" cy="1994478"/>
          </a:xfrm>
        </p:spPr>
        <p:txBody>
          <a:bodyPr>
            <a:normAutofit/>
          </a:bodyPr>
          <a:lstStyle/>
          <a:p>
            <a:r>
              <a:rPr lang="en-US" dirty="0"/>
              <a:t>Natural coder, logic/syntax comes easily</a:t>
            </a:r>
          </a:p>
          <a:p>
            <a:r>
              <a:rPr lang="en-US" dirty="0"/>
              <a:t>Can “dive right in” and usually come out ok</a:t>
            </a:r>
          </a:p>
          <a:p>
            <a:r>
              <a:rPr lang="en-US" dirty="0"/>
              <a:t>Picks up new coding techniques quickly</a:t>
            </a:r>
          </a:p>
          <a:p>
            <a:r>
              <a:rPr lang="en-US" dirty="0"/>
              <a:t>Confident in abilities, powerful work ethic 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706" y="1749863"/>
            <a:ext cx="4567707" cy="25336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785" y="1749863"/>
            <a:ext cx="2702866" cy="25363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6582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006764"/>
          </a:xfrm>
        </p:spPr>
        <p:txBody>
          <a:bodyPr anchor="ctr"/>
          <a:lstStyle/>
          <a:p>
            <a:r>
              <a:rPr lang="en-US" dirty="0"/>
              <a:t>Recommended Strategies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8372" r="1216"/>
          <a:stretch/>
        </p:blipFill>
        <p:spPr>
          <a:xfrm>
            <a:off x="7237614" y="1417782"/>
            <a:ext cx="4382324" cy="4619684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1921163"/>
            <a:ext cx="5426158" cy="4461163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Watch each video just long enough to grasp the basic concept (skip ahead to the example)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 the area below the video write C++/pseudo code that will perform the task the video covers (ex: computing the gradient vector)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Refer back to the math/logic examples in the videos to help you write the core algorithm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 lecture discuss the logic you wrote with your instructor &amp; classmates, they can help confirm if your base concept is sound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Utilize your new functions to quickly complete labs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 lecture try and connect what you have learned to your favorite games to enhance comprehension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Take the lead during group activities, your practical skills will make you a major asset to your team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087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Reminders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Obviously not every student falls neatly in one of these archetypes but you can freely </a:t>
            </a:r>
            <a:r>
              <a:rPr lang="en-US" b="1" dirty="0"/>
              <a:t>mix &amp; match recommendations</a:t>
            </a:r>
            <a:r>
              <a:rPr lang="en-US" dirty="0"/>
              <a:t> to match your own personal style.</a:t>
            </a:r>
          </a:p>
          <a:p>
            <a:r>
              <a:rPr lang="en-US" dirty="0"/>
              <a:t>Regardless of which style you pick remember there is no “just wing it” style. </a:t>
            </a:r>
            <a:r>
              <a:rPr lang="en-US" b="1" dirty="0"/>
              <a:t>Adequate preparation is key </a:t>
            </a:r>
            <a:r>
              <a:rPr lang="en-US" dirty="0"/>
              <a:t>in any hybrid classroom environment.</a:t>
            </a:r>
          </a:p>
          <a:p>
            <a:r>
              <a:rPr lang="en-US" dirty="0"/>
              <a:t>Try your best to </a:t>
            </a:r>
            <a:r>
              <a:rPr lang="en-US" b="1" dirty="0"/>
              <a:t>turn-in your labs within the first 24 hours </a:t>
            </a:r>
            <a:r>
              <a:rPr lang="en-US" dirty="0"/>
              <a:t>so you have adequate time to prepare for the next class meeting.</a:t>
            </a:r>
          </a:p>
          <a:p>
            <a:r>
              <a:rPr lang="en-US" dirty="0"/>
              <a:t>Don’t forget to </a:t>
            </a:r>
            <a:r>
              <a:rPr lang="en-US" b="1" dirty="0"/>
              <a:t>SUBMIT your online lesson </a:t>
            </a:r>
            <a:r>
              <a:rPr lang="en-US" dirty="0"/>
              <a:t>a minimum of 30min before the start of class to get attendance credit. </a:t>
            </a:r>
            <a:r>
              <a:rPr lang="en-US"/>
              <a:t>You </a:t>
            </a:r>
            <a:r>
              <a:rPr lang="en-US" dirty="0"/>
              <a:t>must score at least one question right or have a minimum of two hours logged watching videos/writing code.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094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Times New Roman-Arial">
      <a:maj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3069</TotalTime>
  <Words>891</Words>
  <Application>Microsoft Office PowerPoint</Application>
  <PresentationFormat>Widescreen</PresentationFormat>
  <Paragraphs>96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Times New Roman</vt:lpstr>
      <vt:lpstr>Parallax</vt:lpstr>
      <vt:lpstr>Computer Graphics</vt:lpstr>
      <vt:lpstr>The Archetypes… Which Best Describes You?</vt:lpstr>
      <vt:lpstr>Absorber: Strengths &amp; Weaknesses</vt:lpstr>
      <vt:lpstr>Recommended Strategies</vt:lpstr>
      <vt:lpstr>Inquisitor: Strengths &amp; Weaknesses</vt:lpstr>
      <vt:lpstr>Recommended Strategies</vt:lpstr>
      <vt:lpstr>Implementer: Strengths &amp; Weaknesses</vt:lpstr>
      <vt:lpstr>Recommended Strategies</vt:lpstr>
      <vt:lpstr>Final Reminders</vt:lpstr>
      <vt:lpstr>Knights of the Round Table</vt:lpstr>
      <vt:lpstr>Knights who say Ni!</vt:lpstr>
      <vt:lpstr>King Arthur</vt:lpstr>
      <vt:lpstr>Merlin</vt:lpstr>
      <vt:lpstr>Brave Sir Robin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Graphics I</dc:title>
  <dc:creator>Microsoft account</dc:creator>
  <cp:lastModifiedBy>Lari Norri</cp:lastModifiedBy>
  <cp:revision>220</cp:revision>
  <dcterms:created xsi:type="dcterms:W3CDTF">2014-10-08T17:14:56Z</dcterms:created>
  <dcterms:modified xsi:type="dcterms:W3CDTF">2017-09-26T14:52:17Z</dcterms:modified>
</cp:coreProperties>
</file>

<file path=docProps/thumbnail.jpeg>
</file>